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6"/>
  </p:notesMasterIdLst>
  <p:sldIdLst>
    <p:sldId id="256" r:id="rId2"/>
    <p:sldId id="335" r:id="rId3"/>
    <p:sldId id="303" r:id="rId4"/>
    <p:sldId id="307" r:id="rId5"/>
    <p:sldId id="297" r:id="rId6"/>
    <p:sldId id="342" r:id="rId7"/>
    <p:sldId id="343" r:id="rId8"/>
    <p:sldId id="308" r:id="rId9"/>
    <p:sldId id="344" r:id="rId10"/>
    <p:sldId id="338" r:id="rId11"/>
    <p:sldId id="339" r:id="rId12"/>
    <p:sldId id="340" r:id="rId13"/>
    <p:sldId id="341" r:id="rId14"/>
    <p:sldId id="345" r:id="rId15"/>
  </p:sldIdLst>
  <p:sldSz cx="10693400" cy="7569200"/>
  <p:notesSz cx="10693400" cy="756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0"/>
    <a:srgbClr val="EB641E"/>
    <a:srgbClr val="7893A4"/>
    <a:srgbClr val="4A606E"/>
    <a:srgbClr val="FB6305"/>
    <a:srgbClr val="FF9900"/>
    <a:srgbClr val="920049"/>
    <a:srgbClr val="513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16" autoAdjust="0"/>
  </p:normalViewPr>
  <p:slideViewPr>
    <p:cSldViewPr>
      <p:cViewPr varScale="1">
        <p:scale>
          <a:sx n="68" d="100"/>
          <a:sy n="68" d="100"/>
        </p:scale>
        <p:origin x="1555" y="67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5E793-6C74-4C2D-B2AD-28E3E9D2ED82}" type="datetimeFigureOut">
              <a:rPr lang="en-GB" smtClean="0"/>
              <a:t>03/09/2016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8325"/>
            <a:ext cx="4010025" cy="2838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5688"/>
            <a:ext cx="8553450" cy="3405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978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E413E-476C-4069-9702-10D3EFA2AD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62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Good morning!</a:t>
            </a:r>
            <a:r>
              <a:rPr lang="hu-HU" b="1" dirty="0"/>
              <a:t> </a:t>
            </a:r>
            <a:r>
              <a:rPr lang="en-GB" b="1" dirty="0"/>
              <a:t>I am </a:t>
            </a:r>
            <a:r>
              <a:rPr lang="hu-HU" b="1" baseline="0" dirty="0"/>
              <a:t>Tibor Auer</a:t>
            </a:r>
            <a:r>
              <a:rPr lang="en-GB" b="1" baseline="0" dirty="0"/>
              <a:t> from MRC-CBSU, Cambridge, but…</a:t>
            </a:r>
            <a:endParaRPr lang="hu-HU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25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noProof="0" dirty="0"/>
              <a:t>0. Perhaps one of</a:t>
            </a:r>
            <a:r>
              <a:rPr lang="en-GB" b="1" baseline="0" noProof="0" dirty="0"/>
              <a:t> the most useful </a:t>
            </a:r>
            <a:r>
              <a:rPr lang="hu-HU" b="1" baseline="0" noProof="0" dirty="0" err="1"/>
              <a:t>features</a:t>
            </a:r>
            <a:endParaRPr lang="en-GB" b="1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65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b="1" dirty="0"/>
              <a:t>1. </a:t>
            </a:r>
            <a:r>
              <a:rPr lang="hu-HU" b="1" dirty="0" err="1"/>
              <a:t>self</a:t>
            </a:r>
            <a:r>
              <a:rPr lang="hu-HU" b="1" dirty="0"/>
              <a:t> </a:t>
            </a:r>
            <a:r>
              <a:rPr lang="hu-HU" b="1" dirty="0" err="1"/>
              <a:t>check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850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12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7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hu-H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1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hu-H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24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1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93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60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en-GB" b="1" dirty="0"/>
              <a:t>Show example!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dirty="0"/>
              <a:t>You</a:t>
            </a:r>
            <a:r>
              <a:rPr lang="en-GB" b="1" baseline="0" dirty="0"/>
              <a:t> can overwrite in UMS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b="1" baseline="0" dirty="0"/>
              <a:t>Show example!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2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hu-HU" b="1" dirty="0"/>
              <a:t>1. </a:t>
            </a:r>
            <a:r>
              <a:rPr lang="hu-HU" b="1" dirty="0" err="1"/>
              <a:t>Filename</a:t>
            </a:r>
            <a:r>
              <a:rPr lang="hu-HU" b="1" dirty="0"/>
              <a:t> </a:t>
            </a:r>
            <a:r>
              <a:rPr lang="hu-HU" b="1" dirty="0" err="1"/>
              <a:t>independent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2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00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13E-476C-4069-9702-10D3EFA2ADF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38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715185" y="4658831"/>
            <a:ext cx="9178502" cy="556328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>
              <a:buNone/>
              <a:defRPr sz="2700" b="1">
                <a:solidFill>
                  <a:srgbClr val="EB641E"/>
                </a:solidFill>
              </a:defRPr>
            </a:lvl1pPr>
            <a:lvl2pPr marL="521757" indent="0">
              <a:buNone/>
              <a:defRPr/>
            </a:lvl2pPr>
          </a:lstStyle>
          <a:p>
            <a:pPr lvl="0"/>
            <a:r>
              <a:rPr lang="en-US" dirty="0"/>
              <a:t>Author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EB641E"/>
                </a:solidFill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700" b="1" kern="1200" baseline="0" dirty="0">
                <a:solidFill>
                  <a:srgbClr val="202A3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rgbClr val="EB641E"/>
                </a:solidFill>
              </a:defRPr>
            </a:lvl1pPr>
          </a:lstStyle>
          <a:p>
            <a:r>
              <a:rPr lang="en-GB"/>
              <a:t>RHUL | Royal Holloway University of London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563" y="262440"/>
            <a:ext cx="175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8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202A3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11963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1">
                <a:solidFill>
                  <a:srgbClr val="EB641E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0">
                <a:solidFill>
                  <a:srgbClr val="202A30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5pPr>
            <a:lvl6pPr>
              <a:buClr>
                <a:srgbClr val="920049"/>
              </a:buClr>
              <a:defRPr sz="2100">
                <a:solidFill>
                  <a:srgbClr val="513A35"/>
                </a:solidFill>
              </a:defRPr>
            </a:lvl6pPr>
            <a:lvl7pPr marL="3473440" indent="-342900">
              <a:buClr>
                <a:srgbClr val="920049"/>
              </a:buClr>
              <a:buFont typeface="Arial" panose="020B0604020202020204" pitchFamily="34" charset="0"/>
              <a:buChar char="•"/>
              <a:defRPr sz="2100">
                <a:solidFill>
                  <a:srgbClr val="513A35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641E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7893A4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38664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641E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8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202A3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4812030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1">
                <a:solidFill>
                  <a:srgbClr val="EB641E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0">
                <a:solidFill>
                  <a:srgbClr val="202A30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5pPr>
            <a:lvl6pPr>
              <a:buClr>
                <a:srgbClr val="920049"/>
              </a:buClr>
              <a:defRPr sz="2100">
                <a:solidFill>
                  <a:srgbClr val="513A35"/>
                </a:solidFill>
              </a:defRPr>
            </a:lvl6pPr>
            <a:lvl7pPr marL="3473440" indent="-342900">
              <a:buClr>
                <a:srgbClr val="920049"/>
              </a:buClr>
              <a:buFont typeface="Arial" panose="020B0604020202020204" pitchFamily="34" charset="0"/>
              <a:buChar char="•"/>
              <a:defRPr sz="2100">
                <a:solidFill>
                  <a:srgbClr val="513A35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7893A4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346700" y="1557546"/>
            <a:ext cx="4812030" cy="4609853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1">
                <a:solidFill>
                  <a:srgbClr val="EB641E"/>
                </a:solidFill>
              </a:defRPr>
            </a:lvl1pPr>
            <a:lvl2pPr marL="847855" indent="-32609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defRPr sz="2000" b="0">
                <a:solidFill>
                  <a:srgbClr val="202A30"/>
                </a:solidFill>
              </a:defRPr>
            </a:lvl3pPr>
            <a:lvl4pPr marL="1826148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4pPr>
            <a:lvl5pPr marL="2347905" indent="-260878">
              <a:lnSpc>
                <a:spcPct val="114000"/>
              </a:lnSpc>
              <a:spcBef>
                <a:spcPts val="0"/>
              </a:spcBef>
              <a:buClr>
                <a:srgbClr val="EB641E"/>
              </a:buClr>
              <a:buFont typeface="Arial" pitchFamily="34" charset="0"/>
              <a:buChar char="•"/>
              <a:defRPr sz="2000" b="0">
                <a:solidFill>
                  <a:srgbClr val="202A30"/>
                </a:solidFill>
              </a:defRPr>
            </a:lvl5pPr>
            <a:lvl6pPr>
              <a:buClr>
                <a:srgbClr val="920049"/>
              </a:buClr>
              <a:defRPr sz="2100">
                <a:solidFill>
                  <a:srgbClr val="513A35"/>
                </a:solidFill>
              </a:defRPr>
            </a:lvl6pPr>
            <a:lvl7pPr marL="3473440" indent="-342900">
              <a:buClr>
                <a:srgbClr val="920049"/>
              </a:buClr>
              <a:buFont typeface="Arial" panose="020B0604020202020204" pitchFamily="34" charset="0"/>
              <a:buChar char="•"/>
              <a:defRPr sz="2100">
                <a:solidFill>
                  <a:srgbClr val="513A35"/>
                </a:solidFill>
              </a:defRPr>
            </a:lvl7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641E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5" name="Title 26"/>
          <p:cNvSpPr>
            <a:spLocks noGrp="1"/>
          </p:cNvSpPr>
          <p:nvPr>
            <p:ph type="title"/>
          </p:nvPr>
        </p:nvSpPr>
        <p:spPr>
          <a:xfrm>
            <a:off x="534670" y="303119"/>
            <a:ext cx="9624060" cy="620363"/>
          </a:xfrm>
          <a:prstGeom prst="rect">
            <a:avLst/>
          </a:prstGeom>
        </p:spPr>
        <p:txBody>
          <a:bodyPr lIns="104351" tIns="52176" rIns="104351" bIns="52176"/>
          <a:lstStyle>
            <a:lvl1pPr algn="l">
              <a:defRPr sz="3700" b="1">
                <a:solidFill>
                  <a:srgbClr val="202A3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47667" y="923374"/>
            <a:ext cx="9598069" cy="557177"/>
          </a:xfrm>
          <a:prstGeom prst="rect">
            <a:avLst/>
          </a:prstGeom>
        </p:spPr>
        <p:txBody>
          <a:bodyPr lIns="104351" tIns="52176" rIns="104351" bIns="52176"/>
          <a:lstStyle>
            <a:lvl1pPr marL="0" indent="0" algn="ctr">
              <a:buNone/>
              <a:defRPr sz="2300" b="1">
                <a:solidFill>
                  <a:srgbClr val="7893A4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8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1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2446338"/>
            <a:ext cx="9623425" cy="1262062"/>
          </a:xfrm>
          <a:prstGeom prst="rect">
            <a:avLst/>
          </a:prstGeom>
        </p:spPr>
        <p:txBody>
          <a:bodyPr/>
          <a:lstStyle>
            <a:lvl1pPr marL="0" indent="0" algn="ctr" defTabSz="1043513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3200" b="1" kern="1200" baseline="0" dirty="0">
                <a:solidFill>
                  <a:srgbClr val="202A3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91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7841827" y="7183732"/>
            <a:ext cx="2495127" cy="402990"/>
          </a:xfrm>
          <a:prstGeom prst="rect">
            <a:avLst/>
          </a:prstGeom>
        </p:spPr>
        <p:txBody>
          <a:bodyPr lIns="104351" tIns="52176" rIns="104351" bIns="52176"/>
          <a:lstStyle>
            <a:lvl1pPr>
              <a:defRPr>
                <a:solidFill>
                  <a:srgbClr val="EB641E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-42699" y="7196434"/>
            <a:ext cx="3386243" cy="402990"/>
          </a:xfrm>
          <a:prstGeom prst="rect">
            <a:avLst/>
          </a:prstGeom>
        </p:spPr>
        <p:txBody>
          <a:bodyPr lIns="104351" tIns="52176" rIns="104351" bIns="52176"/>
          <a:lstStyle>
            <a:lvl1pPr algn="ctr">
              <a:defRPr sz="1100" b="1">
                <a:solidFill>
                  <a:srgbClr val="EB641E"/>
                </a:solidFill>
                <a:latin typeface="+mn-lt"/>
              </a:defRPr>
            </a:lvl1pPr>
          </a:lstStyle>
          <a:p>
            <a:r>
              <a:rPr lang="en-GB"/>
              <a:t>RHUL | Royal Holloway University of London</a:t>
            </a:r>
            <a:endParaRPr lang="en-GB" dirty="0"/>
          </a:p>
        </p:txBody>
      </p:sp>
      <p:sp>
        <p:nvSpPr>
          <p:cNvPr id="9" name="bk object 16"/>
          <p:cNvSpPr/>
          <p:nvPr/>
        </p:nvSpPr>
        <p:spPr>
          <a:xfrm>
            <a:off x="356447" y="1479811"/>
            <a:ext cx="9980507" cy="0"/>
          </a:xfrm>
          <a:custGeom>
            <a:avLst/>
            <a:gdLst/>
            <a:ahLst/>
            <a:cxnLst/>
            <a:rect l="l" t="t" r="r" b="b"/>
            <a:pathLst>
              <a:path w="8534400">
                <a:moveTo>
                  <a:pt x="8534400" y="0"/>
                </a:moveTo>
                <a:lnTo>
                  <a:pt x="0" y="0"/>
                </a:lnTo>
              </a:path>
            </a:pathLst>
          </a:custGeom>
          <a:ln w="23367">
            <a:solidFill>
              <a:srgbClr val="EB641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689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hf sldNum="0" hdr="0" dt="0"/>
  <p:txStyles>
    <p:titleStyle>
      <a:lvl1pPr algn="ctr" defTabSz="1043513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317" indent="-391317" algn="l" defTabSz="1043513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2"/>
          </a:solidFill>
          <a:latin typeface="+mn-lt"/>
          <a:ea typeface="+mn-ea"/>
          <a:cs typeface="+mn-cs"/>
        </a:defRPr>
      </a:lvl1pPr>
      <a:lvl2pPr marL="847855" indent="-326098" algn="l" defTabSz="1043513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30439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826148" indent="-260878" algn="l" defTabSz="1043513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347905" indent="-260878" algn="l" defTabSz="1043513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869662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91418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3175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4931" indent="-260878" algn="l" defTabSz="104351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75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51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527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7027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878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30540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2296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4053" algn="l" defTabSz="10435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://automaticanalysis.org/" TargetMode="External"/><Relationship Id="rId7" Type="http://schemas.openxmlformats.org/officeDocument/2006/relationships/hyperlink" Target="http://imaging.mrc-cbu.cam.ac.uk/imaging/A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hodricusack/automaticanalysis/wiki" TargetMode="External"/><Relationship Id="rId5" Type="http://schemas.openxmlformats.org/officeDocument/2006/relationships/hyperlink" Target="https://github.com/rhodricusack/automaticanalysis/blob/v5-stable/README.md" TargetMode="External"/><Relationship Id="rId4" Type="http://schemas.openxmlformats.org/officeDocument/2006/relationships/hyperlink" Target="http://dx.doi.org/10.3389/fninf.2014.000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dricusack/automaticanalysi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DS-Apps/a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40458" y="4470400"/>
            <a:ext cx="9612485" cy="556328"/>
          </a:xfrm>
        </p:spPr>
        <p:txBody>
          <a:bodyPr/>
          <a:lstStyle/>
          <a:p>
            <a:pPr algn="ctr"/>
            <a:r>
              <a:rPr lang="en-GB" dirty="0"/>
              <a:t>Tibor Auer</a:t>
            </a:r>
            <a:endParaRPr lang="hu-HU" dirty="0"/>
          </a:p>
          <a:p>
            <a:endParaRPr lang="hu-HU" sz="2000" dirty="0">
              <a:solidFill>
                <a:srgbClr val="202A30"/>
              </a:solidFill>
            </a:endParaRPr>
          </a:p>
          <a:p>
            <a:r>
              <a:rPr lang="hu-HU" sz="2000" dirty="0">
                <a:solidFill>
                  <a:srgbClr val="202A30"/>
                </a:solidFill>
              </a:rPr>
              <a:t>Rhodri Cusack</a:t>
            </a:r>
            <a:r>
              <a:rPr lang="hu-HU" sz="2000" baseline="30000" dirty="0">
                <a:solidFill>
                  <a:srgbClr val="202A30"/>
                </a:solidFill>
              </a:rPr>
              <a:t>1</a:t>
            </a:r>
            <a:r>
              <a:rPr lang="hu-HU" sz="2000" dirty="0">
                <a:solidFill>
                  <a:srgbClr val="202A30"/>
                </a:solidFill>
              </a:rPr>
              <a:t>, </a:t>
            </a:r>
            <a:r>
              <a:rPr lang="hu-HU" sz="2000" dirty="0" err="1">
                <a:solidFill>
                  <a:srgbClr val="202A30"/>
                </a:solidFill>
              </a:rPr>
              <a:t>Alejandro</a:t>
            </a:r>
            <a:r>
              <a:rPr lang="hu-HU" sz="2000" dirty="0">
                <a:solidFill>
                  <a:srgbClr val="202A30"/>
                </a:solidFill>
              </a:rPr>
              <a:t> Vicente-Grabovetsky</a:t>
            </a:r>
            <a:r>
              <a:rPr lang="hu-HU" sz="2000" baseline="30000" dirty="0">
                <a:solidFill>
                  <a:srgbClr val="202A30"/>
                </a:solidFill>
              </a:rPr>
              <a:t>2</a:t>
            </a:r>
            <a:r>
              <a:rPr lang="hu-HU" sz="2000" dirty="0">
                <a:solidFill>
                  <a:srgbClr val="202A30"/>
                </a:solidFill>
              </a:rPr>
              <a:t>, Daniel J. Mitchell</a:t>
            </a:r>
            <a:r>
              <a:rPr lang="hu-HU" sz="2000" baseline="30000" dirty="0">
                <a:solidFill>
                  <a:srgbClr val="202A30"/>
                </a:solidFill>
              </a:rPr>
              <a:t>3</a:t>
            </a:r>
            <a:r>
              <a:rPr lang="hu-HU" sz="2000" dirty="0">
                <a:solidFill>
                  <a:srgbClr val="202A30"/>
                </a:solidFill>
              </a:rPr>
              <a:t>, </a:t>
            </a:r>
            <a:r>
              <a:rPr lang="hu-HU" sz="2000" dirty="0" err="1">
                <a:solidFill>
                  <a:srgbClr val="202A30"/>
                </a:solidFill>
              </a:rPr>
              <a:t>Conor</a:t>
            </a:r>
            <a:r>
              <a:rPr lang="hu-HU" sz="2000" dirty="0">
                <a:solidFill>
                  <a:srgbClr val="202A30"/>
                </a:solidFill>
              </a:rPr>
              <a:t> J. Wild</a:t>
            </a:r>
            <a:r>
              <a:rPr lang="hu-HU" sz="2000" baseline="30000" dirty="0">
                <a:solidFill>
                  <a:srgbClr val="202A30"/>
                </a:solidFill>
              </a:rPr>
              <a:t>1</a:t>
            </a:r>
            <a:r>
              <a:rPr lang="hu-HU" sz="2000" dirty="0">
                <a:solidFill>
                  <a:srgbClr val="202A30"/>
                </a:solidFill>
              </a:rPr>
              <a:t>, </a:t>
            </a:r>
            <a:r>
              <a:rPr lang="hu-HU" sz="2000" dirty="0" err="1">
                <a:solidFill>
                  <a:srgbClr val="202A30"/>
                </a:solidFill>
              </a:rPr>
              <a:t>Annika</a:t>
            </a:r>
            <a:r>
              <a:rPr lang="hu-HU" sz="2000" dirty="0">
                <a:solidFill>
                  <a:srgbClr val="202A30"/>
                </a:solidFill>
              </a:rPr>
              <a:t> C. Linke</a:t>
            </a:r>
            <a:r>
              <a:rPr lang="hu-HU" sz="2000" baseline="30000" dirty="0">
                <a:solidFill>
                  <a:srgbClr val="202A30"/>
                </a:solidFill>
              </a:rPr>
              <a:t>1</a:t>
            </a:r>
            <a:r>
              <a:rPr lang="hu-HU" sz="2000" dirty="0">
                <a:solidFill>
                  <a:srgbClr val="202A30"/>
                </a:solidFill>
              </a:rPr>
              <a:t> and Jonathan E. Peelle</a:t>
            </a:r>
            <a:r>
              <a:rPr lang="hu-HU" sz="2000" baseline="30000" dirty="0">
                <a:solidFill>
                  <a:srgbClr val="202A30"/>
                </a:solidFill>
              </a:rPr>
              <a:t>4</a:t>
            </a:r>
          </a:p>
          <a:p>
            <a:r>
              <a:rPr lang="hu-HU" sz="1600" baseline="30000" dirty="0">
                <a:solidFill>
                  <a:srgbClr val="202A30"/>
                </a:solidFill>
              </a:rPr>
              <a:t>1</a:t>
            </a:r>
            <a:r>
              <a:rPr lang="hu-HU" sz="1600" dirty="0">
                <a:solidFill>
                  <a:srgbClr val="202A30"/>
                </a:solidFill>
              </a:rPr>
              <a:t> </a:t>
            </a:r>
            <a:r>
              <a:rPr lang="hu-HU" sz="1600" dirty="0" err="1">
                <a:solidFill>
                  <a:srgbClr val="202A30"/>
                </a:solidFill>
              </a:rPr>
              <a:t>Brain</a:t>
            </a:r>
            <a:r>
              <a:rPr lang="hu-HU" sz="1600" dirty="0">
                <a:solidFill>
                  <a:srgbClr val="202A30"/>
                </a:solidFill>
              </a:rPr>
              <a:t> and Mind Institute, Western University, London, </a:t>
            </a:r>
            <a:r>
              <a:rPr lang="hu-HU" sz="1600" dirty="0" err="1">
                <a:solidFill>
                  <a:srgbClr val="202A30"/>
                </a:solidFill>
              </a:rPr>
              <a:t>Canada</a:t>
            </a:r>
            <a:endParaRPr lang="hu-HU" sz="1600" dirty="0">
              <a:solidFill>
                <a:srgbClr val="202A30"/>
              </a:solidFill>
            </a:endParaRPr>
          </a:p>
          <a:p>
            <a:r>
              <a:rPr lang="hu-HU" sz="1600" baseline="30000" dirty="0">
                <a:solidFill>
                  <a:srgbClr val="202A30"/>
                </a:solidFill>
              </a:rPr>
              <a:t>2</a:t>
            </a:r>
            <a:r>
              <a:rPr lang="hu-HU" sz="1600" dirty="0">
                <a:solidFill>
                  <a:srgbClr val="202A30"/>
                </a:solidFill>
              </a:rPr>
              <a:t> </a:t>
            </a:r>
            <a:r>
              <a:rPr lang="hu-HU" sz="1600" dirty="0" err="1">
                <a:solidFill>
                  <a:srgbClr val="202A30"/>
                </a:solidFill>
              </a:rPr>
              <a:t>Donders</a:t>
            </a:r>
            <a:r>
              <a:rPr lang="hu-HU" sz="1600" dirty="0">
                <a:solidFill>
                  <a:srgbClr val="202A30"/>
                </a:solidFill>
              </a:rPr>
              <a:t> Institute </a:t>
            </a:r>
            <a:r>
              <a:rPr lang="hu-HU" sz="1600" dirty="0" err="1">
                <a:solidFill>
                  <a:srgbClr val="202A30"/>
                </a:solidFill>
              </a:rPr>
              <a:t>for</a:t>
            </a:r>
            <a:r>
              <a:rPr lang="hu-HU" sz="1600" dirty="0">
                <a:solidFill>
                  <a:srgbClr val="202A30"/>
                </a:solidFill>
              </a:rPr>
              <a:t> </a:t>
            </a:r>
            <a:r>
              <a:rPr lang="hu-HU" sz="1600" dirty="0" err="1">
                <a:solidFill>
                  <a:srgbClr val="202A30"/>
                </a:solidFill>
              </a:rPr>
              <a:t>Brain</a:t>
            </a:r>
            <a:r>
              <a:rPr lang="hu-HU" sz="1600" dirty="0">
                <a:solidFill>
                  <a:srgbClr val="202A30"/>
                </a:solidFill>
              </a:rPr>
              <a:t>, </a:t>
            </a:r>
            <a:r>
              <a:rPr lang="hu-HU" sz="1600" dirty="0" err="1">
                <a:solidFill>
                  <a:srgbClr val="202A30"/>
                </a:solidFill>
              </a:rPr>
              <a:t>Cognition</a:t>
            </a:r>
            <a:r>
              <a:rPr lang="hu-HU" sz="1600" dirty="0">
                <a:solidFill>
                  <a:srgbClr val="202A30"/>
                </a:solidFill>
              </a:rPr>
              <a:t> and </a:t>
            </a:r>
            <a:r>
              <a:rPr lang="hu-HU" sz="1600" dirty="0" err="1">
                <a:solidFill>
                  <a:srgbClr val="202A30"/>
                </a:solidFill>
              </a:rPr>
              <a:t>Behaviour</a:t>
            </a:r>
            <a:r>
              <a:rPr lang="hu-HU" sz="1600" dirty="0">
                <a:solidFill>
                  <a:srgbClr val="202A30"/>
                </a:solidFill>
              </a:rPr>
              <a:t>, </a:t>
            </a:r>
            <a:r>
              <a:rPr lang="hu-HU" sz="1600" dirty="0" err="1">
                <a:solidFill>
                  <a:srgbClr val="202A30"/>
                </a:solidFill>
              </a:rPr>
              <a:t>Nijmegen</a:t>
            </a:r>
            <a:r>
              <a:rPr lang="hu-HU" sz="1600" dirty="0">
                <a:solidFill>
                  <a:srgbClr val="202A30"/>
                </a:solidFill>
              </a:rPr>
              <a:t>, </a:t>
            </a:r>
            <a:r>
              <a:rPr lang="hu-HU" sz="1600" dirty="0" err="1">
                <a:solidFill>
                  <a:srgbClr val="202A30"/>
                </a:solidFill>
              </a:rPr>
              <a:t>Netherlands</a:t>
            </a:r>
            <a:endParaRPr lang="hu-HU" sz="1600" dirty="0">
              <a:solidFill>
                <a:srgbClr val="202A30"/>
              </a:solidFill>
            </a:endParaRPr>
          </a:p>
          <a:p>
            <a:r>
              <a:rPr lang="hu-HU" sz="1600" baseline="30000" dirty="0">
                <a:solidFill>
                  <a:srgbClr val="202A30"/>
                </a:solidFill>
              </a:rPr>
              <a:t>3</a:t>
            </a:r>
            <a:r>
              <a:rPr lang="hu-HU" sz="1600" dirty="0">
                <a:solidFill>
                  <a:srgbClr val="202A30"/>
                </a:solidFill>
              </a:rPr>
              <a:t> MRC </a:t>
            </a:r>
            <a:r>
              <a:rPr lang="hu-HU" sz="1600" dirty="0" err="1">
                <a:solidFill>
                  <a:srgbClr val="202A30"/>
                </a:solidFill>
              </a:rPr>
              <a:t>Cognition</a:t>
            </a:r>
            <a:r>
              <a:rPr lang="hu-HU" sz="1600" dirty="0">
                <a:solidFill>
                  <a:srgbClr val="202A30"/>
                </a:solidFill>
              </a:rPr>
              <a:t> and </a:t>
            </a:r>
            <a:r>
              <a:rPr lang="hu-HU" sz="1600" dirty="0" err="1">
                <a:solidFill>
                  <a:srgbClr val="202A30"/>
                </a:solidFill>
              </a:rPr>
              <a:t>Brain</a:t>
            </a:r>
            <a:r>
              <a:rPr lang="hu-HU" sz="1600" dirty="0">
                <a:solidFill>
                  <a:srgbClr val="202A30"/>
                </a:solidFill>
              </a:rPr>
              <a:t> </a:t>
            </a:r>
            <a:r>
              <a:rPr lang="hu-HU" sz="1600" dirty="0" err="1">
                <a:solidFill>
                  <a:srgbClr val="202A30"/>
                </a:solidFill>
              </a:rPr>
              <a:t>Sciences</a:t>
            </a:r>
            <a:r>
              <a:rPr lang="hu-HU" sz="1600" dirty="0">
                <a:solidFill>
                  <a:srgbClr val="202A30"/>
                </a:solidFill>
              </a:rPr>
              <a:t> Unit, Cambridge, UK</a:t>
            </a:r>
          </a:p>
          <a:p>
            <a:r>
              <a:rPr lang="hu-HU" sz="1600" baseline="30000" dirty="0">
                <a:solidFill>
                  <a:srgbClr val="202A30"/>
                </a:solidFill>
              </a:rPr>
              <a:t>4</a:t>
            </a:r>
            <a:r>
              <a:rPr lang="hu-HU" sz="1600" dirty="0">
                <a:solidFill>
                  <a:srgbClr val="202A30"/>
                </a:solidFill>
              </a:rPr>
              <a:t> </a:t>
            </a:r>
            <a:r>
              <a:rPr lang="hu-HU" sz="1600" dirty="0" err="1">
                <a:solidFill>
                  <a:srgbClr val="202A30"/>
                </a:solidFill>
              </a:rPr>
              <a:t>Department</a:t>
            </a:r>
            <a:r>
              <a:rPr lang="hu-HU" sz="1600" dirty="0">
                <a:solidFill>
                  <a:srgbClr val="202A30"/>
                </a:solidFill>
              </a:rPr>
              <a:t> of </a:t>
            </a:r>
            <a:r>
              <a:rPr lang="hu-HU" sz="1600" dirty="0" err="1">
                <a:solidFill>
                  <a:srgbClr val="202A30"/>
                </a:solidFill>
              </a:rPr>
              <a:t>Otolaryngology</a:t>
            </a:r>
            <a:r>
              <a:rPr lang="hu-HU" sz="1600" dirty="0">
                <a:solidFill>
                  <a:srgbClr val="202A30"/>
                </a:solidFill>
              </a:rPr>
              <a:t>, Washington University in </a:t>
            </a:r>
            <a:r>
              <a:rPr lang="hu-HU" sz="1600" dirty="0" err="1">
                <a:solidFill>
                  <a:srgbClr val="202A30"/>
                </a:solidFill>
              </a:rPr>
              <a:t>St.Louis</a:t>
            </a:r>
            <a:r>
              <a:rPr lang="hu-HU" sz="1600" dirty="0">
                <a:solidFill>
                  <a:srgbClr val="202A30"/>
                </a:solidFill>
              </a:rPr>
              <a:t>, </a:t>
            </a:r>
            <a:r>
              <a:rPr lang="hu-HU" sz="1600" dirty="0" err="1">
                <a:solidFill>
                  <a:srgbClr val="202A30"/>
                </a:solidFill>
              </a:rPr>
              <a:t>St.Louis</a:t>
            </a:r>
            <a:r>
              <a:rPr lang="hu-HU" sz="1600" dirty="0">
                <a:solidFill>
                  <a:srgbClr val="202A30"/>
                </a:solidFill>
              </a:rPr>
              <a:t>, USA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0" y="2446338"/>
            <a:ext cx="9906000" cy="1262062"/>
          </a:xfrm>
        </p:spPr>
        <p:txBody>
          <a:bodyPr/>
          <a:lstStyle/>
          <a:p>
            <a:r>
              <a:rPr lang="en-GB" sz="3600" dirty="0"/>
              <a:t>automatic analysis</a:t>
            </a:r>
            <a:r>
              <a:rPr lang="hu-HU" sz="3600" dirty="0"/>
              <a:t> (</a:t>
            </a:r>
            <a:r>
              <a:rPr lang="hu-HU" sz="3600" dirty="0" err="1"/>
              <a:t>aa</a:t>
            </a:r>
            <a:r>
              <a:rPr lang="hu-HU" sz="3600" dirty="0"/>
              <a:t>)</a:t>
            </a:r>
            <a:r>
              <a:rPr lang="en-GB" sz="3600" dirty="0"/>
              <a:t>:</a:t>
            </a:r>
            <a:br>
              <a:rPr lang="en-GB" sz="3600" dirty="0"/>
            </a:br>
            <a:r>
              <a:rPr lang="en-US" sz="3600" dirty="0"/>
              <a:t>efficient and transparent multimodal neuroimaging workflows</a:t>
            </a:r>
            <a:endParaRPr lang="en-GB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Output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r>
              <a:rPr lang="en-GB" dirty="0"/>
              <a:t>Diagnostics</a:t>
            </a:r>
          </a:p>
          <a:p>
            <a:pPr lvl="1"/>
            <a:r>
              <a:rPr lang="en-GB" dirty="0"/>
              <a:t>Between-subject summaries with descriptive stats to identify outliers</a:t>
            </a:r>
          </a:p>
          <a:p>
            <a:pPr lvl="2"/>
            <a:r>
              <a:rPr lang="en-GB" dirty="0"/>
              <a:t>Motion</a:t>
            </a:r>
          </a:p>
          <a:p>
            <a:pPr lvl="2"/>
            <a:endParaRPr lang="en-GB" dirty="0"/>
          </a:p>
          <a:p>
            <a:pPr lvl="2"/>
            <a:r>
              <a:rPr lang="hu-HU" dirty="0" err="1"/>
              <a:t>Spatial</a:t>
            </a:r>
            <a:r>
              <a:rPr lang="hu-HU" dirty="0"/>
              <a:t> </a:t>
            </a:r>
            <a:r>
              <a:rPr lang="en-GB" dirty="0"/>
              <a:t>Normalisation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First-level activations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Within-subject summary to localize the erroneous stage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23710"/>
              </p:ext>
            </p:extLst>
          </p:nvPr>
        </p:nvGraphicFramePr>
        <p:xfrm>
          <a:off x="8832850" y="2295525"/>
          <a:ext cx="7921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0" name="Csomagoló felületobjektum" showAsIcon="1" r:id="rId4" imgW="753480" imgH="326520" progId="Package">
                  <p:embed/>
                </p:oleObj>
              </mc:Choice>
              <mc:Fallback>
                <p:oleObj name="Csomagoló felületobjektum" showAsIcon="1" r:id="rId4" imgW="75348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2850" y="2295525"/>
                        <a:ext cx="792163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643361"/>
              </p:ext>
            </p:extLst>
          </p:nvPr>
        </p:nvGraphicFramePr>
        <p:xfrm>
          <a:off x="8471612" y="2819400"/>
          <a:ext cx="1468334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1" name="Packager Shell Object" showAsIcon="1" r:id="rId6" imgW="1398240" imgH="685440" progId="Package">
                  <p:embed/>
                </p:oleObj>
              </mc:Choice>
              <mc:Fallback>
                <p:oleObj name="Packager Shell Object" showAsIcon="1" r:id="rId6" imgW="139824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1612" y="2819400"/>
                        <a:ext cx="1468334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914183"/>
              </p:ext>
            </p:extLst>
          </p:nvPr>
        </p:nvGraphicFramePr>
        <p:xfrm>
          <a:off x="8455868" y="3530600"/>
          <a:ext cx="1508334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2" name="Packager Shell Object" showAsIcon="1" r:id="rId8" imgW="1436400" imgH="685440" progId="Package">
                  <p:embed/>
                </p:oleObj>
              </mc:Choice>
              <mc:Fallback>
                <p:oleObj name="Packager Shell Object" showAsIcon="1" r:id="rId8" imgW="14364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55868" y="3530600"/>
                        <a:ext cx="1508334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391779"/>
              </p:ext>
            </p:extLst>
          </p:nvPr>
        </p:nvGraphicFramePr>
        <p:xfrm>
          <a:off x="8466365" y="4241800"/>
          <a:ext cx="1481665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3" name="Csomagoló felületobjektum" showAsIcon="1" r:id="rId10" imgW="1411200" imgH="685440" progId="Package">
                  <p:embed/>
                </p:oleObj>
              </mc:Choice>
              <mc:Fallback>
                <p:oleObj name="Csomagoló felületobjektum" showAsIcon="1" r:id="rId10" imgW="141120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66365" y="4241800"/>
                        <a:ext cx="1481665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023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Output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r>
              <a:rPr lang="en-GB" dirty="0"/>
              <a:t>Diagnostics</a:t>
            </a:r>
          </a:p>
          <a:p>
            <a:pPr lvl="1"/>
            <a:r>
              <a:rPr lang="en-GB" dirty="0"/>
              <a:t>Intuitive graphical overview of the contrasts</a:t>
            </a:r>
            <a:r>
              <a:rPr lang="hu-HU" baseline="30000" dirty="0"/>
              <a:t>1</a:t>
            </a:r>
            <a:endParaRPr lang="en-GB" baseline="30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2565400"/>
            <a:ext cx="78776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5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Output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  <a:p>
            <a:pPr lvl="1"/>
            <a:r>
              <a:rPr lang="en-GB" dirty="0"/>
              <a:t>Activation map </a:t>
            </a:r>
            <a:r>
              <a:rPr lang="en-GB" dirty="0" err="1"/>
              <a:t>overl</a:t>
            </a:r>
            <a:r>
              <a:rPr lang="hu-HU" dirty="0" err="1"/>
              <a:t>ays</a:t>
            </a:r>
            <a:r>
              <a:rPr lang="en-GB" dirty="0"/>
              <a:t> across all three axes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9" b="16973"/>
          <a:stretch/>
        </p:blipFill>
        <p:spPr>
          <a:xfrm>
            <a:off x="154300" y="2336800"/>
            <a:ext cx="5040000" cy="4061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6" b="16300"/>
          <a:stretch/>
        </p:blipFill>
        <p:spPr>
          <a:xfrm>
            <a:off x="5499100" y="2336800"/>
            <a:ext cx="5040000" cy="2774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0"/>
          <a:stretch/>
        </p:blipFill>
        <p:spPr>
          <a:xfrm>
            <a:off x="5499100" y="5163757"/>
            <a:ext cx="5040000" cy="22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0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Output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  <a:p>
            <a:pPr lvl="1"/>
            <a:r>
              <a:rPr lang="en-GB" dirty="0"/>
              <a:t>Activation maps projected to surface (</a:t>
            </a:r>
            <a:r>
              <a:rPr lang="en-GB" dirty="0" err="1"/>
              <a:t>FreeSurfer</a:t>
            </a:r>
            <a:r>
              <a:rPr lang="en-GB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" b="2684"/>
          <a:stretch/>
        </p:blipFill>
        <p:spPr>
          <a:xfrm>
            <a:off x="27359" y="166600"/>
            <a:ext cx="10638683" cy="72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hu-HU" dirty="0" err="1"/>
              <a:t>Info</a:t>
            </a:r>
            <a:r>
              <a:rPr lang="hu-HU" dirty="0"/>
              <a:t>/</a:t>
            </a:r>
            <a:r>
              <a:rPr lang="hu-HU" dirty="0" err="1"/>
              <a:t>Support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069830" cy="4609853"/>
          </a:xfrm>
        </p:spPr>
        <p:txBody>
          <a:bodyPr/>
          <a:lstStyle/>
          <a:p>
            <a:r>
              <a:rPr lang="en-GB" dirty="0"/>
              <a:t>Website: </a:t>
            </a:r>
            <a:r>
              <a:rPr lang="en-GB" dirty="0">
                <a:hlinkClick r:id="rId3"/>
              </a:rPr>
              <a:t>http://automaticanalysis.org</a:t>
            </a:r>
            <a:endParaRPr lang="hu-HU" dirty="0"/>
          </a:p>
          <a:p>
            <a:r>
              <a:rPr lang="hu-HU" dirty="0" err="1"/>
              <a:t>Paper</a:t>
            </a:r>
            <a:r>
              <a:rPr lang="hu-HU" dirty="0"/>
              <a:t>: </a:t>
            </a:r>
            <a:r>
              <a:rPr lang="hu-HU" dirty="0">
                <a:hlinkClick r:id="rId4"/>
              </a:rPr>
              <a:t>http://dx.doi.org/10.3389/fninf.2014.00090</a:t>
            </a:r>
            <a:r>
              <a:rPr lang="hu-HU" dirty="0"/>
              <a:t> </a:t>
            </a:r>
            <a:endParaRPr lang="en-GB" dirty="0"/>
          </a:p>
          <a:p>
            <a:r>
              <a:rPr lang="en-GB" dirty="0"/>
              <a:t>GitHub: </a:t>
            </a:r>
            <a:r>
              <a:rPr lang="en-GB" dirty="0">
                <a:hlinkClick r:id="rId5"/>
              </a:rPr>
              <a:t>https://github.com/rhodricusack/automaticanalysis/blob/v5-stable/README.md</a:t>
            </a:r>
            <a:endParaRPr lang="en-GB" dirty="0"/>
          </a:p>
          <a:p>
            <a:r>
              <a:rPr lang="en-GB" dirty="0" err="1"/>
              <a:t>GitWiki</a:t>
            </a:r>
            <a:r>
              <a:rPr lang="en-GB" dirty="0"/>
              <a:t>: </a:t>
            </a:r>
            <a:r>
              <a:rPr lang="en-GB" dirty="0">
                <a:hlinkClick r:id="rId6"/>
              </a:rPr>
              <a:t>https://github.com/rhodricusack/automaticanalysis/wiki</a:t>
            </a:r>
            <a:endParaRPr lang="en-GB" dirty="0"/>
          </a:p>
          <a:p>
            <a:r>
              <a:rPr lang="hu-HU" dirty="0"/>
              <a:t>MRC-CBSU</a:t>
            </a:r>
            <a:r>
              <a:rPr lang="en-GB" dirty="0"/>
              <a:t> Wiki:</a:t>
            </a:r>
            <a:r>
              <a:rPr lang="hu-HU" dirty="0"/>
              <a:t> </a:t>
            </a:r>
            <a:r>
              <a:rPr lang="en-GB" dirty="0">
                <a:hlinkClick r:id="rId7"/>
              </a:rPr>
              <a:t>http://imaging.mrc-cbu.cam.ac.uk/imaging/AA</a:t>
            </a:r>
            <a:r>
              <a:rPr lang="hu-HU" dirty="0"/>
              <a:t> </a:t>
            </a:r>
            <a:endParaRPr lang="en-GB" dirty="0"/>
          </a:p>
          <a:p>
            <a:endParaRPr lang="hu-HU" dirty="0"/>
          </a:p>
          <a:p>
            <a:endParaRPr lang="hu-HU" dirty="0"/>
          </a:p>
          <a:p>
            <a:r>
              <a:rPr lang="en-GB" dirty="0" err="1"/>
              <a:t>M</a:t>
            </a:r>
            <a:r>
              <a:rPr lang="en-GB" dirty="0" err="1">
                <a:solidFill>
                  <a:srgbClr val="202A30"/>
                </a:solidFill>
              </a:rPr>
              <a:t>aa</a:t>
            </a:r>
            <a:r>
              <a:rPr lang="en-GB" dirty="0" err="1"/>
              <a:t>sters</a:t>
            </a:r>
            <a:endParaRPr lang="hu-HU" dirty="0"/>
          </a:p>
          <a:p>
            <a:pPr marL="65219" indent="0">
              <a:buNone/>
            </a:pPr>
            <a:r>
              <a:rPr lang="hu-HU" dirty="0">
                <a:solidFill>
                  <a:srgbClr val="202A30"/>
                </a:solidFill>
              </a:rPr>
              <a:t>Rhodri Cusack</a:t>
            </a:r>
          </a:p>
          <a:p>
            <a:pPr marL="65219" indent="0">
              <a:buNone/>
            </a:pPr>
            <a:r>
              <a:rPr lang="hu-HU" dirty="0" err="1">
                <a:solidFill>
                  <a:srgbClr val="202A30"/>
                </a:solidFill>
              </a:rPr>
              <a:t>Alejandro</a:t>
            </a:r>
            <a:r>
              <a:rPr lang="hu-HU" dirty="0">
                <a:solidFill>
                  <a:srgbClr val="202A30"/>
                </a:solidFill>
              </a:rPr>
              <a:t> </a:t>
            </a:r>
            <a:r>
              <a:rPr lang="hu-HU" dirty="0" err="1">
                <a:solidFill>
                  <a:srgbClr val="202A30"/>
                </a:solidFill>
              </a:rPr>
              <a:t>Vicente-Grabovetsky</a:t>
            </a:r>
            <a:endParaRPr lang="hu-HU" dirty="0">
              <a:solidFill>
                <a:srgbClr val="202A30"/>
              </a:solidFill>
            </a:endParaRPr>
          </a:p>
          <a:p>
            <a:pPr marL="65219" indent="0">
              <a:buNone/>
            </a:pPr>
            <a:r>
              <a:rPr lang="hu-HU" dirty="0">
                <a:solidFill>
                  <a:srgbClr val="202A30"/>
                </a:solidFill>
              </a:rPr>
              <a:t>Daniel J. Mitchell</a:t>
            </a:r>
          </a:p>
          <a:p>
            <a:pPr marL="65219" indent="0">
              <a:buNone/>
            </a:pPr>
            <a:r>
              <a:rPr lang="hu-HU" dirty="0" err="1">
                <a:solidFill>
                  <a:srgbClr val="202A30"/>
                </a:solidFill>
              </a:rPr>
              <a:t>Conor</a:t>
            </a:r>
            <a:r>
              <a:rPr lang="hu-HU" dirty="0">
                <a:solidFill>
                  <a:srgbClr val="202A30"/>
                </a:solidFill>
              </a:rPr>
              <a:t> J. Wild</a:t>
            </a:r>
          </a:p>
          <a:p>
            <a:pPr marL="65219" indent="0">
              <a:buNone/>
            </a:pPr>
            <a:r>
              <a:rPr lang="hu-HU" dirty="0" err="1">
                <a:solidFill>
                  <a:srgbClr val="202A30"/>
                </a:solidFill>
              </a:rPr>
              <a:t>Annika</a:t>
            </a:r>
            <a:r>
              <a:rPr lang="hu-HU" dirty="0">
                <a:solidFill>
                  <a:srgbClr val="202A30"/>
                </a:solidFill>
              </a:rPr>
              <a:t> C. </a:t>
            </a:r>
            <a:r>
              <a:rPr lang="hu-HU" dirty="0" err="1">
                <a:solidFill>
                  <a:srgbClr val="202A30"/>
                </a:solidFill>
              </a:rPr>
              <a:t>Linke</a:t>
            </a:r>
            <a:endParaRPr lang="hu-HU" dirty="0">
              <a:solidFill>
                <a:srgbClr val="202A30"/>
              </a:solidFill>
            </a:endParaRPr>
          </a:p>
          <a:p>
            <a:pPr marL="65219" indent="0">
              <a:buNone/>
            </a:pPr>
            <a:r>
              <a:rPr lang="hu-HU" dirty="0">
                <a:solidFill>
                  <a:srgbClr val="202A30"/>
                </a:solidFill>
              </a:rPr>
              <a:t>Jonathan E. </a:t>
            </a:r>
            <a:r>
              <a:rPr lang="hu-HU" dirty="0" err="1">
                <a:solidFill>
                  <a:srgbClr val="202A30"/>
                </a:solidFill>
              </a:rPr>
              <a:t>Peelle</a:t>
            </a:r>
            <a:endParaRPr lang="hu-HU" baseline="30000" dirty="0">
              <a:solidFill>
                <a:srgbClr val="202A30"/>
              </a:solidFill>
            </a:endParaRPr>
          </a:p>
          <a:p>
            <a:endParaRPr lang="hu-H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86" y="3937000"/>
            <a:ext cx="646651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automatic analysis (aa)</a:t>
            </a:r>
          </a:p>
          <a:p>
            <a:pPr lvl="1"/>
            <a:r>
              <a:rPr lang="en-GB" dirty="0"/>
              <a:t>A neuroimaging pipeline system written in </a:t>
            </a:r>
            <a:r>
              <a:rPr lang="en-GB" dirty="0" err="1"/>
              <a:t>Matlab</a:t>
            </a:r>
            <a:endParaRPr lang="hu-HU" dirty="0"/>
          </a:p>
          <a:p>
            <a:pPr lvl="1"/>
            <a:r>
              <a:rPr lang="hu-HU" dirty="0" err="1"/>
              <a:t>Processes</a:t>
            </a:r>
            <a:r>
              <a:rPr lang="hu-HU" dirty="0"/>
              <a:t>:</a:t>
            </a:r>
            <a:endParaRPr lang="en-GB" dirty="0"/>
          </a:p>
          <a:p>
            <a:pPr lvl="2"/>
            <a:r>
              <a:rPr lang="en-GB" dirty="0"/>
              <a:t>MRI: structural, fMRI, DTI/DKI, MTI</a:t>
            </a:r>
          </a:p>
          <a:p>
            <a:pPr lvl="2"/>
            <a:r>
              <a:rPr lang="en-GB" dirty="0"/>
              <a:t>MEG/EEG</a:t>
            </a:r>
            <a:endParaRPr lang="hu-HU" dirty="0"/>
          </a:p>
          <a:p>
            <a:pPr lvl="1"/>
            <a:r>
              <a:rPr lang="hu-HU" dirty="0" err="1"/>
              <a:t>Implements</a:t>
            </a:r>
            <a:r>
              <a:rPr lang="hu-HU" dirty="0"/>
              <a:t>:</a:t>
            </a:r>
            <a:endParaRPr lang="en-GB" dirty="0"/>
          </a:p>
          <a:p>
            <a:pPr lvl="2"/>
            <a:r>
              <a:rPr lang="hu-HU" dirty="0"/>
              <a:t>Most </a:t>
            </a:r>
            <a:r>
              <a:rPr lang="hu-HU" dirty="0" err="1"/>
              <a:t>functions</a:t>
            </a:r>
            <a:r>
              <a:rPr lang="hu-HU" dirty="0"/>
              <a:t> of </a:t>
            </a:r>
            <a:r>
              <a:rPr lang="en-GB" dirty="0"/>
              <a:t>SPM</a:t>
            </a:r>
            <a:endParaRPr lang="hu-HU" dirty="0"/>
          </a:p>
          <a:p>
            <a:pPr lvl="2"/>
            <a:r>
              <a:rPr lang="hu-HU" dirty="0"/>
              <a:t>S</a:t>
            </a:r>
            <a:r>
              <a:rPr lang="en-GB" dirty="0" err="1"/>
              <a:t>ome</a:t>
            </a:r>
            <a:r>
              <a:rPr lang="en-GB" dirty="0"/>
              <a:t> functions </a:t>
            </a:r>
            <a:r>
              <a:rPr lang="hu-HU" dirty="0"/>
              <a:t>of</a:t>
            </a:r>
            <a:r>
              <a:rPr lang="en-GB" dirty="0"/>
              <a:t> FSL and </a:t>
            </a:r>
            <a:r>
              <a:rPr lang="en-GB" dirty="0" err="1"/>
              <a:t>Freesurfer</a:t>
            </a:r>
            <a:endParaRPr lang="en-GB" dirty="0"/>
          </a:p>
          <a:p>
            <a:pPr lvl="2"/>
            <a:r>
              <a:rPr lang="hu-HU" dirty="0" err="1"/>
              <a:t>State-of-art</a:t>
            </a:r>
            <a:r>
              <a:rPr lang="hu-HU" dirty="0"/>
              <a:t> </a:t>
            </a:r>
            <a:r>
              <a:rPr lang="hu-HU" dirty="0" err="1"/>
              <a:t>solutions</a:t>
            </a:r>
            <a:r>
              <a:rPr lang="en-GB" dirty="0"/>
              <a:t> from contributors and external scientists</a:t>
            </a:r>
          </a:p>
          <a:p>
            <a:pPr lvl="3"/>
            <a:r>
              <a:rPr lang="en-GB" dirty="0"/>
              <a:t>E.g.: </a:t>
            </a:r>
            <a:r>
              <a:rPr lang="en-GB" dirty="0" err="1"/>
              <a:t>nl</a:t>
            </a:r>
            <a:r>
              <a:rPr lang="en-GB" dirty="0"/>
              <a:t>-DTI, DKI, </a:t>
            </a:r>
            <a:r>
              <a:rPr lang="en-GB" dirty="0" err="1"/>
              <a:t>GLMdenoise</a:t>
            </a:r>
            <a:r>
              <a:rPr lang="en-GB" dirty="0"/>
              <a:t>, MFP</a:t>
            </a:r>
          </a:p>
          <a:p>
            <a:endParaRPr lang="en-GB" dirty="0"/>
          </a:p>
          <a:p>
            <a:r>
              <a:rPr lang="en-GB" dirty="0"/>
              <a:t>aa-</a:t>
            </a:r>
            <a:r>
              <a:rPr lang="en-GB" dirty="0" err="1"/>
              <a:t>vailability</a:t>
            </a:r>
            <a:endParaRPr lang="hu-HU" dirty="0"/>
          </a:p>
          <a:p>
            <a:pPr lvl="1"/>
            <a:r>
              <a:rPr lang="hu-HU" dirty="0" err="1"/>
              <a:t>Code</a:t>
            </a:r>
            <a:r>
              <a:rPr lang="hu-HU" dirty="0"/>
              <a:t>: </a:t>
            </a:r>
            <a:r>
              <a:rPr lang="hu-HU" dirty="0">
                <a:hlinkClick r:id="rId3"/>
              </a:rPr>
              <a:t>https://github.com/rhodricusack/automaticanalysis</a:t>
            </a:r>
            <a:endParaRPr lang="hu-HU" dirty="0"/>
          </a:p>
          <a:p>
            <a:pPr lvl="1"/>
            <a:r>
              <a:rPr lang="hu-HU" dirty="0" err="1"/>
              <a:t>Container</a:t>
            </a:r>
            <a:r>
              <a:rPr lang="hu-HU" dirty="0"/>
              <a:t> (</a:t>
            </a:r>
            <a:r>
              <a:rPr lang="hu-HU" dirty="0" err="1"/>
              <a:t>docker</a:t>
            </a:r>
            <a:r>
              <a:rPr lang="hu-HU" dirty="0"/>
              <a:t>):  </a:t>
            </a:r>
            <a:r>
              <a:rPr lang="hu-HU" dirty="0">
                <a:hlinkClick r:id="rId4"/>
              </a:rPr>
              <a:t>https://github.com/BIDS-Apps/aa</a:t>
            </a:r>
            <a:r>
              <a:rPr lang="hu-HU" dirty="0"/>
              <a:t> (in </a:t>
            </a:r>
            <a:r>
              <a:rPr lang="hu-HU" dirty="0" err="1"/>
              <a:t>development</a:t>
            </a:r>
            <a:r>
              <a:rPr lang="hu-HU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176233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A</a:t>
            </a:r>
            <a:r>
              <a:rPr lang="en-GB" dirty="0"/>
              <a:t>utomatic</a:t>
            </a:r>
            <a:r>
              <a:rPr lang="en-GB" dirty="0">
                <a:sym typeface="Wingdings" panose="05000000000000000000" pitchFamily="2" charset="2"/>
              </a:rPr>
              <a:t>, t</a:t>
            </a:r>
            <a:r>
              <a:rPr lang="en-GB" dirty="0"/>
              <a:t>ransparent, </a:t>
            </a:r>
            <a:r>
              <a:rPr lang="en-GB" dirty="0">
                <a:sym typeface="Wingdings" panose="05000000000000000000" pitchFamily="2" charset="2"/>
              </a:rPr>
              <a:t>replicable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workflows</a:t>
            </a:r>
            <a:endParaRPr lang="en-GB" dirty="0"/>
          </a:p>
          <a:p>
            <a:pPr lvl="1"/>
            <a:r>
              <a:rPr lang="en-GB" dirty="0"/>
              <a:t>Collection of </a:t>
            </a:r>
            <a:r>
              <a:rPr lang="hu-HU" dirty="0"/>
              <a:t>„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”</a:t>
            </a:r>
            <a:r>
              <a:rPr lang="en-GB" dirty="0"/>
              <a:t> </a:t>
            </a:r>
            <a:br>
              <a:rPr lang="hu-HU" dirty="0"/>
            </a:br>
            <a:r>
              <a:rPr lang="en-GB" dirty="0" err="1"/>
              <a:t>tasklists</a:t>
            </a:r>
            <a:r>
              <a:rPr lang="hu-HU" dirty="0"/>
              <a:t>/</a:t>
            </a:r>
            <a:r>
              <a:rPr lang="hu-HU" dirty="0" err="1"/>
              <a:t>workflows</a:t>
            </a:r>
            <a:endParaRPr lang="en-GB" dirty="0"/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Captures provenance (some)</a:t>
            </a:r>
            <a:endParaRPr lang="en-GB" dirty="0"/>
          </a:p>
          <a:p>
            <a:pPr lvl="1"/>
            <a:r>
              <a:rPr lang="hu-HU" dirty="0" err="1">
                <a:sym typeface="Wingdings" panose="05000000000000000000" pitchFamily="2" charset="2"/>
              </a:rPr>
              <a:t>Supports</a:t>
            </a:r>
            <a:r>
              <a:rPr lang="hu-HU" dirty="0">
                <a:sym typeface="Wingdings" panose="05000000000000000000" pitchFamily="2" charset="2"/>
              </a:rPr>
              <a:t> w</a:t>
            </a:r>
            <a:r>
              <a:rPr lang="en-GB" dirty="0" err="1">
                <a:sym typeface="Wingdings" panose="05000000000000000000" pitchFamily="2" charset="2"/>
              </a:rPr>
              <a:t>orkflow</a:t>
            </a:r>
            <a:r>
              <a:rPr lang="en-GB" dirty="0">
                <a:sym typeface="Wingdings" panose="05000000000000000000" pitchFamily="2" charset="2"/>
              </a:rPr>
              <a:t> recycling/publishing</a:t>
            </a:r>
            <a:endParaRPr lang="hu-HU" dirty="0">
              <a:sym typeface="Wingdings" panose="05000000000000000000" pitchFamily="2" charset="2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61" y="1563677"/>
            <a:ext cx="420953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3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10158730" cy="4609853"/>
          </a:xfrm>
        </p:spPr>
        <p:txBody>
          <a:bodyPr/>
          <a:lstStyle/>
          <a:p>
            <a:r>
              <a:rPr lang="en-US" dirty="0"/>
              <a:t>Efficient</a:t>
            </a:r>
          </a:p>
          <a:p>
            <a:pPr lvl="1"/>
            <a:r>
              <a:rPr lang="hu-HU" dirty="0" err="1"/>
              <a:t>Supports</a:t>
            </a:r>
            <a:r>
              <a:rPr lang="hu-HU" dirty="0"/>
              <a:t> parallel </a:t>
            </a:r>
            <a:r>
              <a:rPr lang="hu-HU" dirty="0" err="1"/>
              <a:t>processing</a:t>
            </a:r>
            <a:endParaRPr lang="hu-HU" dirty="0"/>
          </a:p>
          <a:p>
            <a:pPr lvl="1"/>
            <a:endParaRPr lang="hu-HU" dirty="0"/>
          </a:p>
          <a:p>
            <a:pPr lvl="1"/>
            <a:r>
              <a:rPr lang="en-US" dirty="0"/>
              <a:t>Tracks processes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Restartable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pPr lvl="1"/>
            <a:r>
              <a:rPr lang="hu-HU" dirty="0" err="1"/>
              <a:t>Supports</a:t>
            </a:r>
            <a:r>
              <a:rPr lang="en-US" dirty="0"/>
              <a:t> site-/study-specific </a:t>
            </a:r>
            <a:r>
              <a:rPr lang="hu-HU" dirty="0" err="1"/>
              <a:t>parameter</a:t>
            </a:r>
            <a:r>
              <a:rPr lang="hu-HU" dirty="0"/>
              <a:t> </a:t>
            </a:r>
            <a:r>
              <a:rPr lang="en-US" dirty="0"/>
              <a:t>defaults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Connect</a:t>
            </a:r>
            <a:r>
              <a:rPr lang="hu-HU" dirty="0"/>
              <a:t>s</a:t>
            </a:r>
            <a:r>
              <a:rPr lang="en-US" dirty="0"/>
              <a:t> </a:t>
            </a:r>
            <a:r>
              <a:rPr lang="hu-HU" dirty="0" err="1"/>
              <a:t>workflows</a:t>
            </a:r>
            <a:r>
              <a:rPr lang="en-US" dirty="0"/>
              <a:t>: </a:t>
            </a:r>
            <a:r>
              <a:rPr lang="hu-HU" dirty="0"/>
              <a:t>d</a:t>
            </a:r>
            <a:r>
              <a:rPr lang="en-US" dirty="0" err="1"/>
              <a:t>ata</a:t>
            </a:r>
            <a:r>
              <a:rPr lang="en-US" dirty="0"/>
              <a:t> from another aa </a:t>
            </a:r>
            <a:r>
              <a:rPr lang="hu-HU" dirty="0" err="1"/>
              <a:t>workflow</a:t>
            </a:r>
            <a:endParaRPr lang="en-US" dirty="0"/>
          </a:p>
          <a:p>
            <a:pPr lvl="2"/>
            <a:r>
              <a:rPr lang="hu-HU" dirty="0" err="1"/>
              <a:t>Typical</a:t>
            </a:r>
            <a:r>
              <a:rPr lang="hu-HU" dirty="0"/>
              <a:t> u</a:t>
            </a:r>
            <a:r>
              <a:rPr lang="en-US" dirty="0"/>
              <a:t>se cases:</a:t>
            </a:r>
          </a:p>
          <a:p>
            <a:pPr lvl="3"/>
            <a:r>
              <a:rPr lang="en-US" dirty="0"/>
              <a:t>Multimodal study: separate pipelines for each modality </a:t>
            </a:r>
          </a:p>
          <a:p>
            <a:pPr lvl="3"/>
            <a:r>
              <a:rPr lang="hu-HU" dirty="0" err="1"/>
              <a:t>Multi-model</a:t>
            </a:r>
            <a:r>
              <a:rPr lang="en-US" dirty="0"/>
              <a:t> study: common pre-processing </a:t>
            </a:r>
            <a:r>
              <a:rPr lang="hu-HU" dirty="0" err="1"/>
              <a:t>workflow</a:t>
            </a:r>
            <a:r>
              <a:rPr lang="en-US" dirty="0"/>
              <a:t> + multiple models</a:t>
            </a:r>
          </a:p>
          <a:p>
            <a:pPr lvl="3"/>
            <a:endParaRPr lang="en-US" dirty="0"/>
          </a:p>
          <a:p>
            <a:pPr marL="521757" lvl="1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122905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24060" cy="4609853"/>
          </a:xfrm>
        </p:spPr>
        <p:txBody>
          <a:bodyPr/>
          <a:lstStyle/>
          <a:p>
            <a:r>
              <a:rPr lang="en-GB" dirty="0"/>
              <a:t>High-level implementation/description </a:t>
            </a:r>
            <a:r>
              <a:rPr lang="en-GB" dirty="0">
                <a:sym typeface="Wingdings" panose="05000000000000000000" pitchFamily="2" charset="2"/>
              </a:rPr>
              <a:t> Can be easily shared/published</a:t>
            </a:r>
            <a:endParaRPr lang="en-GB" dirty="0"/>
          </a:p>
          <a:p>
            <a:pPr lvl="1"/>
            <a:r>
              <a:rPr lang="en-GB" b="1" dirty="0" err="1"/>
              <a:t>Tasklist</a:t>
            </a:r>
            <a:r>
              <a:rPr lang="en-GB" dirty="0"/>
              <a:t>: XML-based </a:t>
            </a:r>
            <a:r>
              <a:rPr lang="hu-HU" dirty="0" err="1"/>
              <a:t>workflow</a:t>
            </a:r>
            <a:r>
              <a:rPr lang="en-GB" dirty="0"/>
              <a:t> describing a series of modules to be executed</a:t>
            </a:r>
          </a:p>
          <a:p>
            <a:pPr lvl="2"/>
            <a:r>
              <a:rPr lang="en-GB" dirty="0"/>
              <a:t>Easy reading/edit</a:t>
            </a:r>
          </a:p>
          <a:p>
            <a:pPr lvl="2"/>
            <a:r>
              <a:rPr lang="en-GB" dirty="0"/>
              <a:t>Easy reordering</a:t>
            </a:r>
          </a:p>
          <a:p>
            <a:pPr lvl="2"/>
            <a:endParaRPr lang="en-GB" dirty="0"/>
          </a:p>
          <a:p>
            <a:pPr lvl="1"/>
            <a:r>
              <a:rPr lang="en-GB" b="1" dirty="0"/>
              <a:t>User Master Script</a:t>
            </a:r>
            <a:r>
              <a:rPr lang="en-GB" dirty="0"/>
              <a:t>: MATLAB executable</a:t>
            </a:r>
            <a:endParaRPr lang="en-GB" baseline="30000" dirty="0"/>
          </a:p>
          <a:p>
            <a:pPr lvl="2"/>
            <a:r>
              <a:rPr lang="en-GB" dirty="0"/>
              <a:t>Loads in: 	default parameters and the </a:t>
            </a:r>
            <a:r>
              <a:rPr lang="en-GB" dirty="0" err="1"/>
              <a:t>tasklist</a:t>
            </a:r>
            <a:r>
              <a:rPr lang="en-GB" dirty="0"/>
              <a:t> with default settings</a:t>
            </a:r>
          </a:p>
          <a:p>
            <a:pPr lvl="2"/>
            <a:r>
              <a:rPr lang="en-GB" dirty="0"/>
              <a:t>Customises: 	parameters and task settings</a:t>
            </a:r>
          </a:p>
          <a:p>
            <a:pPr lvl="2"/>
            <a:r>
              <a:rPr lang="en-GB" dirty="0"/>
              <a:t>Specifies: 	data and analysis</a:t>
            </a:r>
          </a:p>
          <a:p>
            <a:pPr lvl="2"/>
            <a:r>
              <a:rPr lang="en-GB" dirty="0"/>
              <a:t>Runs:		analysis and clean-up</a:t>
            </a:r>
          </a:p>
          <a:p>
            <a:pPr lvl="2"/>
            <a:r>
              <a:rPr lang="en-GB" dirty="0"/>
              <a:t>Generates: 	report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graphicFrame>
        <p:nvGraphicFramePr>
          <p:cNvPr id="11" name="Object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683912"/>
              </p:ext>
            </p:extLst>
          </p:nvPr>
        </p:nvGraphicFramePr>
        <p:xfrm>
          <a:off x="9212263" y="3363913"/>
          <a:ext cx="4635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" name="Csomagoló felületobjektum" showAsIcon="1" r:id="rId4" imgW="441720" imgH="326520" progId="Package">
                  <p:embed/>
                </p:oleObj>
              </mc:Choice>
              <mc:Fallback>
                <p:oleObj name="Csomagoló felületobjektum" showAsIcon="1" r:id="rId4" imgW="44172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12263" y="3363913"/>
                        <a:ext cx="46355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396836"/>
              </p:ext>
            </p:extLst>
          </p:nvPr>
        </p:nvGraphicFramePr>
        <p:xfrm>
          <a:off x="9110663" y="2447925"/>
          <a:ext cx="665162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0" name="Csomagoló felületobjektum" showAsIcon="1" r:id="rId6" imgW="633600" imgH="326520" progId="Package">
                  <p:embed/>
                </p:oleObj>
              </mc:Choice>
              <mc:Fallback>
                <p:oleObj name="Csomagoló felületobjektum" showAsIcon="1" r:id="rId6" imgW="63360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0663" y="2447925"/>
                        <a:ext cx="665162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61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24060" cy="4609853"/>
          </a:xfrm>
        </p:spPr>
        <p:txBody>
          <a:bodyPr/>
          <a:lstStyle/>
          <a:p>
            <a:r>
              <a:rPr lang="en-GB" dirty="0"/>
              <a:t>Modules:</a:t>
            </a:r>
            <a:r>
              <a:rPr lang="en-GB" b="0" dirty="0"/>
              <a:t> </a:t>
            </a:r>
            <a:r>
              <a:rPr lang="en-GB" b="0" dirty="0">
                <a:solidFill>
                  <a:srgbClr val="202A30"/>
                </a:solidFill>
              </a:rPr>
              <a:t>independent</a:t>
            </a:r>
            <a:r>
              <a:rPr lang="en-GB" b="0" dirty="0"/>
              <a:t> </a:t>
            </a:r>
            <a:r>
              <a:rPr lang="en-GB" b="0" dirty="0">
                <a:solidFill>
                  <a:srgbClr val="202A30"/>
                </a:solidFill>
              </a:rPr>
              <a:t>units of the workflow</a:t>
            </a:r>
            <a:endParaRPr lang="en-GB" b="0" dirty="0"/>
          </a:p>
          <a:p>
            <a:pPr lvl="1"/>
            <a:r>
              <a:rPr lang="en-GB" dirty="0"/>
              <a:t>Header</a:t>
            </a:r>
            <a:r>
              <a:rPr lang="en-GB" baseline="30000" dirty="0"/>
              <a:t>1</a:t>
            </a:r>
            <a:r>
              <a:rPr lang="en-GB" dirty="0"/>
              <a:t> – Data</a:t>
            </a:r>
          </a:p>
          <a:p>
            <a:pPr lvl="2"/>
            <a:r>
              <a:rPr lang="en-GB" dirty="0"/>
              <a:t>Defines domain (i.e. once per study/subject/session/scan)</a:t>
            </a:r>
          </a:p>
          <a:p>
            <a:pPr lvl="2"/>
            <a:r>
              <a:rPr lang="en-GB" dirty="0"/>
              <a:t>Defines inputs and outputs</a:t>
            </a:r>
            <a:r>
              <a:rPr lang="hu-HU" dirty="0"/>
              <a:t> (</a:t>
            </a:r>
            <a:r>
              <a:rPr lang="hu-HU" dirty="0" err="1"/>
              <a:t>streams</a:t>
            </a:r>
            <a:r>
              <a:rPr lang="hu-HU" dirty="0"/>
              <a:t>)</a:t>
            </a:r>
            <a:endParaRPr lang="en-GB" dirty="0"/>
          </a:p>
          <a:p>
            <a:pPr lvl="2"/>
            <a:r>
              <a:rPr lang="en-GB" dirty="0"/>
              <a:t>Set parameter defaults</a:t>
            </a:r>
            <a:r>
              <a:rPr lang="en-GB" baseline="30000" dirty="0"/>
              <a:t>2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Ensures i</a:t>
            </a:r>
            <a:r>
              <a:rPr lang="en-GB" dirty="0">
                <a:sym typeface="Wingdings" panose="05000000000000000000" pitchFamily="2" charset="2"/>
              </a:rPr>
              <a:t>ndependence  </a:t>
            </a:r>
            <a:r>
              <a:rPr lang="en-GB" dirty="0"/>
              <a:t>Parallel processing on cluster or cloud</a:t>
            </a:r>
            <a:endParaRPr lang="en-GB" baseline="30000" dirty="0"/>
          </a:p>
          <a:p>
            <a:pPr lvl="1"/>
            <a:endParaRPr lang="en-GB" dirty="0"/>
          </a:p>
          <a:p>
            <a:pPr lvl="1"/>
            <a:r>
              <a:rPr lang="en-GB" dirty="0"/>
              <a:t>Body</a:t>
            </a:r>
            <a:r>
              <a:rPr lang="en-GB" baseline="30000" dirty="0"/>
              <a:t>3</a:t>
            </a:r>
            <a:r>
              <a:rPr lang="en-GB" dirty="0"/>
              <a:t> – Code</a:t>
            </a:r>
          </a:p>
          <a:p>
            <a:pPr lvl="2"/>
            <a:r>
              <a:rPr lang="en-GB" dirty="0"/>
              <a:t>Low overhead, Expandable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graphicFrame>
        <p:nvGraphicFramePr>
          <p:cNvPr id="8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794758"/>
              </p:ext>
            </p:extLst>
          </p:nvPr>
        </p:nvGraphicFramePr>
        <p:xfrm>
          <a:off x="8404225" y="2068513"/>
          <a:ext cx="11080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4" name="Csomagoló felületobjektum" showAsIcon="1" r:id="rId4" imgW="1055880" imgH="326520" progId="Package">
                  <p:embed/>
                </p:oleObj>
              </mc:Choice>
              <mc:Fallback>
                <p:oleObj name="Csomagoló felületobjektum" showAsIcon="1" r:id="rId4" imgW="105588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04225" y="2068513"/>
                        <a:ext cx="110807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419512"/>
              </p:ext>
            </p:extLst>
          </p:nvPr>
        </p:nvGraphicFramePr>
        <p:xfrm>
          <a:off x="8440738" y="4471988"/>
          <a:ext cx="1036637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5" name="Csomagoló felületobjektum" showAsIcon="1" r:id="rId6" imgW="988920" imgH="326520" progId="Package">
                  <p:embed/>
                </p:oleObj>
              </mc:Choice>
              <mc:Fallback>
                <p:oleObj name="Csomagoló felületobjektum" showAsIcon="1" r:id="rId6" imgW="988920" imgH="326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40738" y="4471988"/>
                        <a:ext cx="1036637" cy="344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56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917430" cy="4609853"/>
          </a:xfrm>
        </p:spPr>
        <p:txBody>
          <a:bodyPr/>
          <a:lstStyle/>
          <a:p>
            <a:r>
              <a:rPr lang="en-GB" dirty="0"/>
              <a:t>Streams</a:t>
            </a:r>
            <a:r>
              <a:rPr lang="en-GB" baseline="30000" dirty="0"/>
              <a:t>1</a:t>
            </a:r>
            <a:r>
              <a:rPr lang="en-GB" dirty="0"/>
              <a:t>:</a:t>
            </a:r>
            <a:r>
              <a:rPr lang="en-GB" dirty="0">
                <a:solidFill>
                  <a:srgbClr val="202A30"/>
                </a:solidFill>
              </a:rPr>
              <a:t> </a:t>
            </a:r>
            <a:r>
              <a:rPr lang="en-GB" b="0" dirty="0">
                <a:solidFill>
                  <a:srgbClr val="202A30"/>
                </a:solidFill>
              </a:rPr>
              <a:t>independent units of the data</a:t>
            </a:r>
            <a:endParaRPr lang="en-GB" baseline="30000" dirty="0"/>
          </a:p>
          <a:p>
            <a:pPr lvl="1"/>
            <a:r>
              <a:rPr lang="en-GB" dirty="0"/>
              <a:t>Explicitly defined by modules </a:t>
            </a:r>
            <a:br>
              <a:rPr lang="en-GB" dirty="0"/>
            </a:br>
            <a:r>
              <a:rPr lang="en-GB" dirty="0"/>
              <a:t>as their inputs and outputs.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Represent provenance (flow of data)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parallel computing, report </a:t>
            </a:r>
            <a:r>
              <a:rPr lang="en-GB" dirty="0" err="1"/>
              <a:t>generati</a:t>
            </a:r>
            <a:r>
              <a:rPr lang="hu-HU" dirty="0" err="1"/>
              <a:t>on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Easy reordering of the modules </a:t>
            </a:r>
            <a:br>
              <a:rPr lang="en-GB" dirty="0"/>
            </a:br>
            <a:r>
              <a:rPr lang="en-GB" dirty="0"/>
              <a:t>without worrying for filenames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aa-</a:t>
            </a:r>
            <a:r>
              <a:rPr lang="en-GB" dirty="0" err="1"/>
              <a:t>natomy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61" y="1563677"/>
            <a:ext cx="4209539" cy="50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04" y="0"/>
            <a:ext cx="6321991" cy="75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86 -0.01468 L -0.26633 -0.0394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0" y="-12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GB" dirty="0"/>
              <a:t>Input</a:t>
            </a:r>
            <a:endParaRPr dirty="0">
              <a:cs typeface="Verdan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RHUL | Royal Holloway University of London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DICOM</a:t>
            </a:r>
          </a:p>
          <a:p>
            <a:r>
              <a:rPr lang="en-GB" dirty="0" err="1"/>
              <a:t>NIfTI</a:t>
            </a:r>
            <a:endParaRPr lang="en-GB" dirty="0"/>
          </a:p>
          <a:p>
            <a:r>
              <a:rPr lang="en-GB" dirty="0"/>
              <a:t>BIDS-aware</a:t>
            </a:r>
          </a:p>
          <a:p>
            <a:pPr lvl="1" fontAlgn="ctr"/>
            <a:r>
              <a:rPr lang="en-GB" dirty="0"/>
              <a:t>Brain Imaging Data Structure (BIDS) as input:</a:t>
            </a:r>
          </a:p>
          <a:p>
            <a:pPr marL="978294" lvl="2" indent="0" fontAlgn="ctr">
              <a:buNone/>
            </a:pPr>
            <a:r>
              <a:rPr lang="en-GB" sz="1800" i="1" dirty="0">
                <a:solidFill>
                  <a:srgbClr val="00B050"/>
                </a:solidFill>
              </a:rPr>
              <a:t>% Add data</a:t>
            </a:r>
            <a:br>
              <a:rPr lang="en-GB" sz="1800" i="1" dirty="0">
                <a:solidFill>
                  <a:srgbClr val="00B050"/>
                </a:solidFill>
              </a:rPr>
            </a:br>
            <a:r>
              <a:rPr lang="en-GB" sz="1800" i="1" dirty="0" err="1"/>
              <a:t>aap.directory_conventions.rawdatadir</a:t>
            </a:r>
            <a:r>
              <a:rPr lang="en-GB" sz="1800" i="1" dirty="0"/>
              <a:t> = '</a:t>
            </a:r>
            <a:r>
              <a:rPr lang="en-GB" sz="1800" i="1" dirty="0">
                <a:solidFill>
                  <a:srgbClr val="7030A0"/>
                </a:solidFill>
              </a:rPr>
              <a:t>/</a:t>
            </a:r>
            <a:r>
              <a:rPr lang="hu-HU" sz="1800" i="1" dirty="0" err="1">
                <a:solidFill>
                  <a:srgbClr val="7030A0"/>
                </a:solidFill>
              </a:rPr>
              <a:t>database</a:t>
            </a:r>
            <a:r>
              <a:rPr lang="hu-HU" sz="1800" i="1" dirty="0">
                <a:solidFill>
                  <a:srgbClr val="7030A0"/>
                </a:solidFill>
              </a:rPr>
              <a:t>/</a:t>
            </a:r>
            <a:r>
              <a:rPr lang="en-GB" sz="1800" i="1" dirty="0">
                <a:solidFill>
                  <a:srgbClr val="7030A0"/>
                </a:solidFill>
              </a:rPr>
              <a:t>BIDS/ds114'</a:t>
            </a:r>
            <a:r>
              <a:rPr lang="en-GB" sz="1800" i="1" dirty="0"/>
              <a:t>;</a:t>
            </a:r>
            <a:br>
              <a:rPr lang="en-GB" sz="1800" i="1" dirty="0"/>
            </a:br>
            <a:r>
              <a:rPr lang="en-GB" sz="1800" i="1" dirty="0" err="1"/>
              <a:t>aap</a:t>
            </a:r>
            <a:r>
              <a:rPr lang="en-GB" sz="1800" i="1" dirty="0"/>
              <a:t> = </a:t>
            </a:r>
            <a:r>
              <a:rPr lang="en-GB" sz="1800" i="1" dirty="0" err="1"/>
              <a:t>aas_processBIDS</a:t>
            </a:r>
            <a:r>
              <a:rPr lang="en-GB" sz="1800" i="1" dirty="0"/>
              <a:t>(</a:t>
            </a:r>
            <a:r>
              <a:rPr lang="en-GB" sz="1800" i="1" dirty="0" err="1"/>
              <a:t>aap</a:t>
            </a:r>
            <a:r>
              <a:rPr lang="en-GB" sz="1800" i="1" dirty="0"/>
              <a:t>);</a:t>
            </a:r>
          </a:p>
          <a:p>
            <a:pPr marL="978294" lvl="2" indent="0" fontAlgn="ctr">
              <a:buNone/>
            </a:pPr>
            <a:r>
              <a:rPr lang="en-GB" i="1" dirty="0"/>
              <a:t>		</a:t>
            </a:r>
            <a:r>
              <a:rPr lang="en-GB" dirty="0">
                <a:latin typeface="Calibri" panose="020F0502020204030204" pitchFamily="34" charset="0"/>
              </a:rPr>
              <a:t>↓</a:t>
            </a:r>
          </a:p>
          <a:p>
            <a:pPr lvl="2" fontAlgn="ctr"/>
            <a:r>
              <a:rPr lang="en-GB" dirty="0">
                <a:latin typeface="Calibri" panose="020F0502020204030204" pitchFamily="34" charset="0"/>
              </a:rPr>
              <a:t>For: structural</a:t>
            </a:r>
            <a:r>
              <a:rPr lang="hu-HU" dirty="0">
                <a:latin typeface="Calibri" panose="020F0502020204030204" pitchFamily="34" charset="0"/>
              </a:rPr>
              <a:t> (T</a:t>
            </a:r>
            <a:r>
              <a:rPr lang="hu-HU" baseline="-25000" dirty="0">
                <a:latin typeface="Calibri" panose="020F0502020204030204" pitchFamily="34" charset="0"/>
              </a:rPr>
              <a:t>1</a:t>
            </a:r>
            <a:r>
              <a:rPr lang="hu-HU" dirty="0">
                <a:latin typeface="Calibri" panose="020F0502020204030204" pitchFamily="34" charset="0"/>
              </a:rPr>
              <a:t>,T</a:t>
            </a:r>
            <a:r>
              <a:rPr lang="hu-HU" baseline="-25000" dirty="0">
                <a:latin typeface="Calibri" panose="020F0502020204030204" pitchFamily="34" charset="0"/>
              </a:rPr>
              <a:t>2</a:t>
            </a:r>
            <a:r>
              <a:rPr lang="hu-HU" dirty="0">
                <a:latin typeface="Calibri" panose="020F0502020204030204" pitchFamily="34" charset="0"/>
              </a:rPr>
              <a:t>)</a:t>
            </a:r>
            <a:r>
              <a:rPr lang="en-GB" dirty="0">
                <a:latin typeface="Calibri" panose="020F0502020204030204" pitchFamily="34" charset="0"/>
              </a:rPr>
              <a:t>, functional + </a:t>
            </a:r>
            <a:r>
              <a:rPr lang="en-GB" dirty="0" err="1">
                <a:latin typeface="Calibri" panose="020F0502020204030204" pitchFamily="34" charset="0"/>
              </a:rPr>
              <a:t>fieldmap</a:t>
            </a:r>
            <a:r>
              <a:rPr lang="en-GB" dirty="0">
                <a:latin typeface="Calibri" panose="020F0502020204030204" pitchFamily="34" charset="0"/>
              </a:rPr>
              <a:t>, diffusion</a:t>
            </a:r>
          </a:p>
          <a:p>
            <a:pPr lvl="2" fontAlgn="ctr"/>
            <a:endParaRPr lang="en-GB" dirty="0">
              <a:latin typeface="Calibri" panose="020F0502020204030204" pitchFamily="34" charset="0"/>
            </a:endParaRPr>
          </a:p>
          <a:p>
            <a:pPr lvl="2" fontAlgn="ctr"/>
            <a:r>
              <a:rPr lang="en-GB" dirty="0">
                <a:latin typeface="Calibri" panose="020F0502020204030204" pitchFamily="34" charset="0"/>
              </a:rPr>
              <a:t>Adds subjects</a:t>
            </a:r>
          </a:p>
          <a:p>
            <a:pPr lvl="2" fontAlgn="ctr"/>
            <a:r>
              <a:rPr lang="en-GB" dirty="0">
                <a:latin typeface="Calibri" panose="020F0502020204030204" pitchFamily="34" charset="0"/>
              </a:rPr>
              <a:t>Adds sessions + combine</a:t>
            </a:r>
          </a:p>
          <a:p>
            <a:pPr lvl="3" fontAlgn="ctr"/>
            <a:r>
              <a:rPr lang="en-GB" dirty="0">
                <a:latin typeface="Calibri" panose="020F0502020204030204" pitchFamily="34" charset="0"/>
              </a:rPr>
              <a:t>Allow selection of a subset of sessions</a:t>
            </a:r>
          </a:p>
          <a:p>
            <a:pPr lvl="3" fontAlgn="ctr"/>
            <a:r>
              <a:rPr lang="en-GB" dirty="0">
                <a:latin typeface="Calibri" panose="020F0502020204030204" pitchFamily="34" charset="0"/>
              </a:rPr>
              <a:t>Allow sorting of sessions (e.g. different TR)</a:t>
            </a:r>
          </a:p>
          <a:p>
            <a:pPr lvl="2" fontAlgn="ctr"/>
            <a:r>
              <a:rPr lang="en-GB" dirty="0">
                <a:latin typeface="Calibri" panose="020F0502020204030204" pitchFamily="34" charset="0"/>
              </a:rPr>
              <a:t>Adds events</a:t>
            </a:r>
            <a:endParaRPr lang="hu-HU" dirty="0">
              <a:latin typeface="Calibri" panose="020F0502020204030204" pitchFamily="34" charset="0"/>
            </a:endParaRPr>
          </a:p>
          <a:p>
            <a:pPr fontAlgn="ctr"/>
            <a:r>
              <a:rPr lang="hu-HU" dirty="0">
                <a:latin typeface="Calibri" panose="020F0502020204030204" pitchFamily="34" charset="0"/>
              </a:rPr>
              <a:t>(BIDS export)</a:t>
            </a:r>
          </a:p>
          <a:p>
            <a:pPr lvl="2" fontAlgn="ctr"/>
            <a:endParaRPr lang="en-GB" sz="1600" dirty="0"/>
          </a:p>
          <a:p>
            <a:pPr marL="1565270" lvl="3" indent="0">
              <a:buNone/>
            </a:pPr>
            <a:endParaRPr lang="en-GB" sz="1600" i="1" dirty="0"/>
          </a:p>
        </p:txBody>
      </p:sp>
      <p:graphicFrame>
        <p:nvGraphicFramePr>
          <p:cNvPr id="3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850761"/>
              </p:ext>
            </p:extLst>
          </p:nvPr>
        </p:nvGraphicFramePr>
        <p:xfrm>
          <a:off x="9080500" y="2759800"/>
          <a:ext cx="1228333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Packager Shell Object" showAsIcon="1" r:id="rId4" imgW="1169640" imgH="685440" progId="Package">
                  <p:embed/>
                </p:oleObj>
              </mc:Choice>
              <mc:Fallback>
                <p:oleObj name="Packager Shell Object" showAsIcon="1" r:id="rId4" imgW="1169640" imgH="685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80500" y="2759800"/>
                        <a:ext cx="1228333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0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4670" y="1557546"/>
            <a:ext cx="9611963" cy="4609853"/>
          </a:xfrm>
        </p:spPr>
        <p:txBody>
          <a:bodyPr/>
          <a:lstStyle/>
          <a:p>
            <a:r>
              <a:rPr lang="en-GB" dirty="0"/>
              <a:t>Job monitoring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RHUL | Royal Holloway University of London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5" t="7719" r="41989" b="1677"/>
          <a:stretch/>
        </p:blipFill>
        <p:spPr>
          <a:xfrm>
            <a:off x="534670" y="1945000"/>
            <a:ext cx="2514600" cy="52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9" t="7719" r="25843" b="1677"/>
          <a:stretch/>
        </p:blipFill>
        <p:spPr>
          <a:xfrm>
            <a:off x="3167900" y="1945000"/>
            <a:ext cx="3779000" cy="52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7719" r="31956" b="1677"/>
          <a:stretch/>
        </p:blipFill>
        <p:spPr>
          <a:xfrm>
            <a:off x="7099300" y="1945000"/>
            <a:ext cx="3276600" cy="5220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155700" y="4013200"/>
            <a:ext cx="2187844" cy="381000"/>
          </a:xfrm>
          <a:prstGeom prst="straightConnector1">
            <a:avLst/>
          </a:prstGeom>
          <a:ln w="28575">
            <a:solidFill>
              <a:srgbClr val="202A3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50422" y="3015599"/>
            <a:ext cx="5982278" cy="83201"/>
          </a:xfrm>
          <a:prstGeom prst="straightConnector1">
            <a:avLst/>
          </a:prstGeom>
          <a:ln w="28575">
            <a:solidFill>
              <a:srgbClr val="202A3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_CBSU">
  <a:themeElements>
    <a:clrScheme name="Elemi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3970</TotalTime>
  <Words>577</Words>
  <Application>Microsoft Office PowerPoint</Application>
  <PresentationFormat>Egyéni</PresentationFormat>
  <Paragraphs>159</Paragraphs>
  <Slides>14</Slides>
  <Notes>14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2</vt:i4>
      </vt:variant>
      <vt:variant>
        <vt:lpstr>Diacímek</vt:lpstr>
      </vt:variant>
      <vt:variant>
        <vt:i4>14</vt:i4>
      </vt:variant>
    </vt:vector>
  </HeadingPairs>
  <TitlesOfParts>
    <vt:vector size="21" baseType="lpstr">
      <vt:lpstr>Arial</vt:lpstr>
      <vt:lpstr>Calibri</vt:lpstr>
      <vt:lpstr>Verdana</vt:lpstr>
      <vt:lpstr>Wingdings</vt:lpstr>
      <vt:lpstr>PowerPoint_CBSU</vt:lpstr>
      <vt:lpstr>Csomagoló felületobjektum</vt:lpstr>
      <vt:lpstr>Packager Shell Object</vt:lpstr>
      <vt:lpstr>automatic analysis (aa): efficient and transparent multimodal neuroimaging workflows</vt:lpstr>
      <vt:lpstr>aa-natomy</vt:lpstr>
      <vt:lpstr>aa-natomy</vt:lpstr>
      <vt:lpstr>aa-natomy</vt:lpstr>
      <vt:lpstr>aa-natomy</vt:lpstr>
      <vt:lpstr>aa-natomy</vt:lpstr>
      <vt:lpstr>aa-natomy</vt:lpstr>
      <vt:lpstr>Input</vt:lpstr>
      <vt:lpstr>Running</vt:lpstr>
      <vt:lpstr>Output</vt:lpstr>
      <vt:lpstr>Output</vt:lpstr>
      <vt:lpstr>Output</vt:lpstr>
      <vt:lpstr>Output</vt:lpstr>
      <vt:lpstr>Info/Support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computing_pres2 [Compatibility Mode]</dc:title>
  <dc:creator>russell</dc:creator>
  <cp:lastModifiedBy>Dr Auer Tibor</cp:lastModifiedBy>
  <cp:revision>1262</cp:revision>
  <dcterms:created xsi:type="dcterms:W3CDTF">2013-04-03T12:11:13Z</dcterms:created>
  <dcterms:modified xsi:type="dcterms:W3CDTF">2016-09-03T10:28:55Z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2011-11-07T00:00:00Z</vt:filetime>
  </property>
  <property fmtid="{D5CDD505-2E9C-101B-9397-08002B2CF9AE}" pid="3" name="LastSaved">
    <vt:filetime>2013-04-03T00:00:00Z</vt:filetime>
  </property>
</Properties>
</file>